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9" r:id="rId7"/>
    <p:sldId id="260" r:id="rId8"/>
    <p:sldId id="280" r:id="rId9"/>
    <p:sldId id="269" r:id="rId10"/>
    <p:sldId id="281" r:id="rId11"/>
    <p:sldId id="283" r:id="rId12"/>
    <p:sldId id="276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41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6B666-D1DA-4515-B131-2F02746FEA96}" type="datetime1">
              <a:rPr lang="es-ES" smtClean="0"/>
              <a:t>28/06/2023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17F4-93FF-4E21-BAB0-24FB86AB81C5}" type="datetime1">
              <a:rPr lang="es-ES" smtClean="0"/>
              <a:pPr/>
              <a:t>28/06/2023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234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917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7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69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54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49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812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2 000 M €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1 000 M €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3 000 M €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Hacer clic para agregar el nombre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el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Marcador de conteni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9" name="Marcador de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 equipo al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2" name="Marcador de posición de imagen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8" name="Marcador de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9" name="Marcador de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0" name="Marcador de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1" name="Marcador de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2" name="Marcador de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3" name="Marcador de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8" name="Marcador de posición de imagen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0" name="Marcador de posición de imagen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2" name="Marcador de posición de imagen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4" name="Marcador de posición de imagen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6" name="Marcador de posición de imagen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8" name="Marcador de posición de imagen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0" name="Marcador de posición de imagen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 l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2922C60-9F9D-0B4F-51FF-DFC5F3714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701" r="24701"/>
          <a:stretch>
            <a:fillRect/>
          </a:stretch>
        </p:blipFill>
        <p:spPr/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3000" dirty="0"/>
              <a:t>Detección de fraude con tarjeta de crédito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7135" y="4723392"/>
            <a:ext cx="4925188" cy="339247"/>
          </a:xfrm>
        </p:spPr>
        <p:txBody>
          <a:bodyPr rtlCol="0">
            <a:normAutofit fontScale="70000" lnSpcReduction="20000"/>
          </a:bodyPr>
          <a:lstStyle/>
          <a:p>
            <a:pPr rtl="0">
              <a:lnSpc>
                <a:spcPct val="110000"/>
              </a:lnSpc>
            </a:pPr>
            <a:r>
              <a:rPr lang="es-ES" b="1" dirty="0"/>
              <a:t>Gabriela Romina Lupas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533" y="315310"/>
            <a:ext cx="8122658" cy="4870547"/>
          </a:xfrm>
        </p:spPr>
        <p:txBody>
          <a:bodyPr rtlCol="0"/>
          <a:lstStyle/>
          <a:p>
            <a:pPr rtl="0"/>
            <a:r>
              <a:rPr lang="es-ES" dirty="0"/>
              <a:t>Contexto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1672143"/>
            <a:ext cx="7025426" cy="3410603"/>
          </a:xfrm>
        </p:spPr>
        <p:txBody>
          <a:bodyPr rtlCol="0">
            <a:normAutofit/>
          </a:bodyPr>
          <a:lstStyle/>
          <a:p>
            <a:pPr algn="just" rtl="0"/>
            <a:r>
              <a:rPr lang="es-ES" sz="2000" dirty="0"/>
              <a:t>La tecnología avanza a un ritmo frenético. Las formas de pago también.</a:t>
            </a:r>
          </a:p>
          <a:p>
            <a:pPr algn="just" rtl="0"/>
            <a:r>
              <a:rPr lang="es-ES" sz="2000" dirty="0"/>
              <a:t>El pago en efectivo está quedando obsoleto.</a:t>
            </a:r>
          </a:p>
          <a:p>
            <a:pPr algn="just" rtl="0"/>
            <a:r>
              <a:rPr lang="es-ES" sz="2000" dirty="0"/>
              <a:t>Los delitos informáticos van adaptándose a nuevas formas de pago y las aseguradoras del sector bancario tienen que hacer frente a indemnizaciones a los clientes perjudicados por fraudes cometidos con tarjetas de crédito.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8" name="Marcador de posición de 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72195DD-ECB4-796C-9600-F8537A04F2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108" r="29108"/>
          <a:stretch>
            <a:fillRect/>
          </a:stretch>
        </p:blipFill>
        <p:spPr>
          <a:xfrm flipH="1">
            <a:off x="8105989" y="1427775"/>
            <a:ext cx="4086011" cy="3899338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69" y="315310"/>
            <a:ext cx="8122658" cy="4870547"/>
          </a:xfrm>
        </p:spPr>
        <p:txBody>
          <a:bodyPr rtlCol="0"/>
          <a:lstStyle/>
          <a:p>
            <a:r>
              <a:rPr lang="es-ES" sz="2800" b="1" dirty="0"/>
              <a:t>¿Cómo prevenir en tiempo real y bloquear una transacción fraudulenta?</a:t>
            </a:r>
            <a:br>
              <a:rPr lang="es-ES" sz="2800" b="1" dirty="0"/>
            </a:b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35" y="2535743"/>
            <a:ext cx="7025426" cy="2005777"/>
          </a:xfrm>
        </p:spPr>
        <p:txBody>
          <a:bodyPr rtlCol="0">
            <a:normAutofit/>
          </a:bodyPr>
          <a:lstStyle/>
          <a:p>
            <a:pPr algn="just" rtl="0"/>
            <a:r>
              <a:rPr lang="es-ES" sz="2000" b="1" dirty="0"/>
              <a:t>Presentaremos un modelo de Machine </a:t>
            </a:r>
            <a:r>
              <a:rPr lang="es-ES" sz="2000" b="1" dirty="0" err="1"/>
              <a:t>Learning</a:t>
            </a:r>
            <a:r>
              <a:rPr lang="es-ES" sz="2000" b="1" dirty="0"/>
              <a:t> que permite anticiparse a gran parte de estas transacciones en tiempo real y bloquearlas, ahorrando costes en indemnizaciones a los clientes perjudicados por dichos fraudes.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8" name="Marcador de posición de 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72195DD-ECB4-796C-9600-F8537A04F2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108" r="29108"/>
          <a:stretch>
            <a:fillRect/>
          </a:stretch>
        </p:blipFill>
        <p:spPr>
          <a:xfrm flipH="1">
            <a:off x="8105989" y="1427775"/>
            <a:ext cx="4086011" cy="3899338"/>
          </a:xfrm>
        </p:spPr>
      </p:pic>
    </p:spTree>
    <p:extLst>
      <p:ext uri="{BB962C8B-B14F-4D97-AF65-F5344CB8AC3E}">
        <p14:creationId xmlns:p14="http://schemas.microsoft.com/office/powerpoint/2010/main" val="69051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1161536"/>
            <a:ext cx="7286605" cy="1475076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Información general del MODELO</a:t>
            </a:r>
          </a:p>
        </p:txBody>
      </p:sp>
      <p:pic>
        <p:nvPicPr>
          <p:cNvPr id="74" name="Marcador de posición de imagen 73" descr="Contorno del cuadro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es-ES" sz="1400" dirty="0"/>
              <a:t>Uso de </a:t>
            </a:r>
            <a:r>
              <a:rPr lang="es-ES" sz="1400" dirty="0" err="1"/>
              <a:t>ia</a:t>
            </a:r>
            <a:endParaRPr lang="es-ES" sz="1400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743042"/>
          </a:xfrm>
        </p:spPr>
        <p:txBody>
          <a:bodyPr rtlCol="0"/>
          <a:lstStyle/>
          <a:p>
            <a:pPr rtl="0"/>
            <a:r>
              <a:rPr lang="es-ES" dirty="0"/>
              <a:t>Modelo de Machine </a:t>
            </a:r>
            <a:r>
              <a:rPr lang="es-ES" dirty="0" err="1"/>
              <a:t>Learning</a:t>
            </a:r>
            <a:r>
              <a:rPr lang="es-ES" dirty="0"/>
              <a:t> entrenado para detectar operaciones en tiempo real</a:t>
            </a:r>
          </a:p>
        </p:txBody>
      </p:sp>
      <p:pic>
        <p:nvPicPr>
          <p:cNvPr id="75" name="Marcador de posición de imagen 74" descr="Esquema de Microsoft Stor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40925" y="3639417"/>
            <a:ext cx="3459876" cy="36512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DATOS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74304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Los datos utilizados están son recopilados por los datáfonos en tiempo real</a:t>
            </a:r>
          </a:p>
        </p:txBody>
      </p:sp>
      <p:pic>
        <p:nvPicPr>
          <p:cNvPr id="76" name="Marcador de posición de imagen 75" descr="Contorno del Portapapeles parcialmente tachado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s-ES" sz="1400"/>
              <a:t>Probado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74304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Pruebas realizadas sobre muestras de operaciones no fraudulentas y fraudulentas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0" name="Imagen 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16ABC1DA-AD03-34B8-B10C-63B3A0AAD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7423" y="3079029"/>
            <a:ext cx="30670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364968"/>
            <a:ext cx="7286605" cy="147507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Situación actual</a:t>
            </a:r>
            <a:br>
              <a:rPr lang="es-ES" dirty="0"/>
            </a:br>
            <a:r>
              <a:rPr lang="es-ES" dirty="0"/>
              <a:t>(visualización en </a:t>
            </a:r>
            <a:r>
              <a:rPr lang="es-ES" dirty="0" err="1"/>
              <a:t>streamlit</a:t>
            </a:r>
            <a:r>
              <a:rPr lang="es-ES" dirty="0"/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0D18F3F-EB21-8B56-0CC3-F5C67702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59" y="2110348"/>
            <a:ext cx="5625679" cy="41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8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s-ES" dirty="0"/>
              <a:t>Modelo de predicción</a:t>
            </a:r>
          </a:p>
        </p:txBody>
      </p:sp>
      <p:sp>
        <p:nvSpPr>
          <p:cNvPr id="83" name="Marcador de número de diapositiva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38A484-BBF5-D542-AE20-493E1344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" y="1848167"/>
            <a:ext cx="4905375" cy="3933825"/>
          </a:xfrm>
          <a:prstGeom prst="rect">
            <a:avLst/>
          </a:prstGeom>
        </p:spPr>
      </p:pic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54D20F54-94BF-92FE-272B-96B4B72713C8}"/>
              </a:ext>
            </a:extLst>
          </p:cNvPr>
          <p:cNvSpPr txBox="1">
            <a:spLocks/>
          </p:cNvSpPr>
          <p:nvPr/>
        </p:nvSpPr>
        <p:spPr>
          <a:xfrm>
            <a:off x="6360203" y="1848166"/>
            <a:ext cx="5138807" cy="393382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El modelo clasifica bien casi el 100% de las transacciones no fraudulentas.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Se podrían bloquear automáticamente más de un 75% de las transacciones fraudulentas, sin apenas perjudicar a los clientes que no cometen fraudes.</a:t>
            </a:r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s-ES" dirty="0"/>
              <a:t>Modelo de predicción</a:t>
            </a:r>
          </a:p>
        </p:txBody>
      </p:sp>
      <p:sp>
        <p:nvSpPr>
          <p:cNvPr id="83" name="Marcador de número de diapositiva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54D20F54-94BF-92FE-272B-96B4B72713C8}"/>
              </a:ext>
            </a:extLst>
          </p:cNvPr>
          <p:cNvSpPr txBox="1">
            <a:spLocks/>
          </p:cNvSpPr>
          <p:nvPr/>
        </p:nvSpPr>
        <p:spPr>
          <a:xfrm>
            <a:off x="7345680" y="1848166"/>
            <a:ext cx="4153330" cy="3933825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El modelo tiene en cuenta las siguientes características, todas obtenidas a partir de datos recogidos ya en el sistema, es decir, fecha y hora de la transacción, fecha de nacimiento del cliente, categoría del establecimiento propietario del datáfono, población de la ciudad de residencia del cliente y cuantía de la transacción.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En el gráfico se puede ver la importancia que se da a cada una de dichas características.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2BFF84-D0C1-4654-6EB2-B7F845C2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02" y="1648140"/>
            <a:ext cx="66960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5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s-ES" dirty="0"/>
              <a:t>Ventajas para el negocio</a:t>
            </a:r>
          </a:p>
        </p:txBody>
      </p:sp>
      <p:sp>
        <p:nvSpPr>
          <p:cNvPr id="83" name="Marcador de número de diapositiva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54D20F54-94BF-92FE-272B-96B4B72713C8}"/>
              </a:ext>
            </a:extLst>
          </p:cNvPr>
          <p:cNvSpPr txBox="1">
            <a:spLocks/>
          </p:cNvSpPr>
          <p:nvPr/>
        </p:nvSpPr>
        <p:spPr>
          <a:xfrm>
            <a:off x="558800" y="1848166"/>
            <a:ext cx="10940210" cy="39338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</a:rPr>
              <a:t>Bloquear más de un 75% de las transacciones fraudulentas, sin apenas, perjudicar al resto de clientes, evitando así su descontento.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Ahorrar más de un 75% en indemnizaciones de seguro de tarjeta a clientes víctimas de fraudes.</a:t>
            </a: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Operación que se puede automatizar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388932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920" y="942339"/>
            <a:ext cx="4127344" cy="724702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1D65A1-34A2-0141-A9E1-BE6AE89E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59" y="942339"/>
            <a:ext cx="4904682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9_TF33781529_Win32" id="{8DA01DB2-604A-4584-A4E4-915EF67237D7}" vid="{F797A3DB-457F-4457-A43F-3D403CB0F8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promocional de tecnología</Template>
  <TotalTime>1382</TotalTime>
  <Words>358</Words>
  <Application>Microsoft Office PowerPoint</Application>
  <PresentationFormat>Panorámica</PresentationFormat>
  <Paragraphs>48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Tema de Office</vt:lpstr>
      <vt:lpstr>Detección de fraude con tarjeta de crédito</vt:lpstr>
      <vt:lpstr>Contexto</vt:lpstr>
      <vt:lpstr>¿Cómo prevenir en tiempo real y bloquear una transacción fraudulenta? </vt:lpstr>
      <vt:lpstr>Información general del MODELO</vt:lpstr>
      <vt:lpstr>Situación actual (visualización en streamlit)</vt:lpstr>
      <vt:lpstr>Modelo de predicción</vt:lpstr>
      <vt:lpstr>Modelo de predicción</vt:lpstr>
      <vt:lpstr>Ventajas para el negocio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fraude con tarjeta de crédito</dc:title>
  <dc:creator>Gabriela Romina Lupas</dc:creator>
  <cp:lastModifiedBy>Gabriela Romina Lupas</cp:lastModifiedBy>
  <cp:revision>2</cp:revision>
  <dcterms:created xsi:type="dcterms:W3CDTF">2023-06-28T15:23:58Z</dcterms:created>
  <dcterms:modified xsi:type="dcterms:W3CDTF">2023-06-29T14:26:07Z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